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2" r:id="rId14"/>
    <p:sldId id="266" r:id="rId15"/>
    <p:sldId id="268" r:id="rId16"/>
    <p:sldId id="269" r:id="rId17"/>
    <p:sldId id="271" r:id="rId18"/>
    <p:sldId id="273" r:id="rId19"/>
    <p:sldId id="275" r:id="rId20"/>
    <p:sldId id="274" r:id="rId21"/>
    <p:sldId id="276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7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2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1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9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0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5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6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8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DBB8F-9FCE-41DE-8D2D-6A082207882D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30FC0-69E6-4EC8-AB0C-8F84F5410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96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_E4o_BdpaU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533F-8183-4EC9-9E0C-4780D1228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IMM 120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525F9-EE1F-4F1C-A2D9-1D55F64D51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Object-Oriented Programming – Nov 12</a:t>
            </a:r>
          </a:p>
        </p:txBody>
      </p:sp>
    </p:spTree>
    <p:extLst>
      <p:ext uri="{BB962C8B-B14F-4D97-AF65-F5344CB8AC3E}">
        <p14:creationId xmlns:p14="http://schemas.microsoft.com/office/powerpoint/2010/main" val="120006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4006-284C-4DA8-B2BA-D02466BF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D12F38-7688-4FA1-94BB-29362CF80B02}"/>
              </a:ext>
            </a:extLst>
          </p:cNvPr>
          <p:cNvSpPr/>
          <p:nvPr/>
        </p:nvSpPr>
        <p:spPr>
          <a:xfrm>
            <a:off x="2807602" y="1648496"/>
            <a:ext cx="5499264" cy="2331076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PLAYER</a:t>
            </a:r>
          </a:p>
          <a:p>
            <a:r>
              <a:rPr lang="en-US" sz="2400" b="1">
                <a:solidFill>
                  <a:schemeClr val="tx1"/>
                </a:solidFill>
              </a:rPr>
              <a:t>X</a:t>
            </a:r>
            <a:r>
              <a:rPr lang="en-US" sz="2400">
                <a:solidFill>
                  <a:schemeClr val="tx1"/>
                </a:solidFill>
              </a:rPr>
              <a:t>: 234.5657</a:t>
            </a:r>
          </a:p>
          <a:p>
            <a:r>
              <a:rPr lang="en-US" sz="2400" b="1">
                <a:solidFill>
                  <a:schemeClr val="tx1"/>
                </a:solidFill>
              </a:rPr>
              <a:t>Y</a:t>
            </a:r>
            <a:r>
              <a:rPr lang="en-US" sz="2400">
                <a:solidFill>
                  <a:schemeClr val="tx1"/>
                </a:solidFill>
              </a:rPr>
              <a:t>: 34562.452</a:t>
            </a:r>
          </a:p>
          <a:p>
            <a:r>
              <a:rPr lang="en-US" sz="2400" b="1">
                <a:solidFill>
                  <a:schemeClr val="tx1"/>
                </a:solidFill>
              </a:rPr>
              <a:t>DIRECTION</a:t>
            </a:r>
            <a:r>
              <a:rPr lang="en-US" sz="2400">
                <a:solidFill>
                  <a:schemeClr val="tx1"/>
                </a:solidFill>
              </a:rPr>
              <a:t>: LEFT</a:t>
            </a:r>
          </a:p>
          <a:p>
            <a:r>
              <a:rPr lang="en-US" sz="2400" b="1">
                <a:solidFill>
                  <a:schemeClr val="tx1"/>
                </a:solidFill>
              </a:rPr>
              <a:t>X-SPEED</a:t>
            </a:r>
            <a:r>
              <a:rPr lang="en-US" sz="2400">
                <a:solidFill>
                  <a:schemeClr val="tx1"/>
                </a:solidFill>
              </a:rPr>
              <a:t>: 0</a:t>
            </a:r>
          </a:p>
          <a:p>
            <a:r>
              <a:rPr lang="en-US" sz="2400" b="1">
                <a:solidFill>
                  <a:schemeClr val="tx1"/>
                </a:solidFill>
              </a:rPr>
              <a:t>Y-SPEED</a:t>
            </a:r>
            <a:r>
              <a:rPr lang="en-US" sz="2400">
                <a:solidFill>
                  <a:schemeClr val="tx1"/>
                </a:solidFill>
              </a:rPr>
              <a:t>: 0</a:t>
            </a:r>
          </a:p>
          <a:p>
            <a:endParaRPr lang="en-US" sz="2400" b="1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1"/>
                </a:solidFill>
              </a:rPr>
              <a:t>JUMPING</a:t>
            </a:r>
            <a:r>
              <a:rPr lang="en-US" sz="2400">
                <a:solidFill>
                  <a:schemeClr val="tx1"/>
                </a:solidFill>
              </a:rPr>
              <a:t>: false</a:t>
            </a:r>
          </a:p>
          <a:p>
            <a:r>
              <a:rPr lang="en-US" sz="2400" b="1">
                <a:solidFill>
                  <a:schemeClr val="tx1"/>
                </a:solidFill>
              </a:rPr>
              <a:t>ALIVE</a:t>
            </a:r>
            <a:r>
              <a:rPr lang="en-US" sz="2400">
                <a:solidFill>
                  <a:schemeClr val="tx1"/>
                </a:solidFill>
              </a:rPr>
              <a:t>: true</a:t>
            </a:r>
          </a:p>
          <a:p>
            <a:r>
              <a:rPr lang="en-US" sz="2400" b="1">
                <a:solidFill>
                  <a:schemeClr val="tx1"/>
                </a:solidFill>
              </a:rPr>
              <a:t>ON-LOG</a:t>
            </a:r>
            <a:r>
              <a:rPr lang="en-US" sz="2400">
                <a:solidFill>
                  <a:schemeClr val="tx1"/>
                </a:solidFill>
              </a:rPr>
              <a:t>: false</a:t>
            </a:r>
          </a:p>
          <a:p>
            <a:r>
              <a:rPr lang="en-US" sz="2400" b="1">
                <a:solidFill>
                  <a:schemeClr val="tx1"/>
                </a:solidFill>
              </a:rPr>
              <a:t>COSTUME</a:t>
            </a:r>
            <a:r>
              <a:rPr lang="en-US" sz="2400">
                <a:solidFill>
                  <a:schemeClr val="tx1"/>
                </a:solidFill>
              </a:rPr>
              <a:t>: chicken</a:t>
            </a:r>
          </a:p>
          <a:p>
            <a:r>
              <a:rPr lang="en-US" sz="2400" b="1">
                <a:solidFill>
                  <a:schemeClr val="tx1"/>
                </a:solidFill>
              </a:rPr>
              <a:t>ADORABLE</a:t>
            </a:r>
            <a:r>
              <a:rPr lang="en-US" sz="2400">
                <a:solidFill>
                  <a:schemeClr val="tx1"/>
                </a:solidFill>
              </a:rPr>
              <a:t>: true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35FFD6-25D2-44EC-BFA0-52FA62388D52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5550794" y="3979572"/>
            <a:ext cx="12880" cy="1120461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FC2A63F-3E9D-4585-886A-F929C30E6454}"/>
              </a:ext>
            </a:extLst>
          </p:cNvPr>
          <p:cNvSpPr/>
          <p:nvPr/>
        </p:nvSpPr>
        <p:spPr>
          <a:xfrm>
            <a:off x="4700789" y="5100033"/>
            <a:ext cx="1725769" cy="1725769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97D8F-56E1-46D0-AEFD-FCB3477EC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11430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8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F640-AA99-49AB-B838-531B3E12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65D71-7E23-4FFC-AA74-D8B17E522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We’re going to make two 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updateAndDrawParticle(particle)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createFirework(x, y)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And use this format:</a:t>
            </a:r>
          </a:p>
          <a:p>
            <a:pPr marL="0" indent="0">
              <a:buNone/>
            </a:pPr>
            <a:r>
              <a:rPr lang="en-US"/>
              <a:t>Particles have x, y, xSpeed, ySpeed, color, size</a:t>
            </a:r>
          </a:p>
        </p:txBody>
      </p:sp>
    </p:spTree>
    <p:extLst>
      <p:ext uri="{BB962C8B-B14F-4D97-AF65-F5344CB8AC3E}">
        <p14:creationId xmlns:p14="http://schemas.microsoft.com/office/powerpoint/2010/main" val="71579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C58C8D74-BA73-485E-A5DB-10FA0CE675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05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fireworks&#10;&#10;Description generated with very high confidence">
            <a:extLst>
              <a:ext uri="{FF2B5EF4-FFF2-40B4-BE49-F238E27FC236}">
                <a16:creationId xmlns:a16="http://schemas.microsoft.com/office/drawing/2014/main" id="{CE356259-6C5A-4CE8-BB63-780FC239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59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fireworks&#10;&#10;Description generated with very high confidence">
            <a:extLst>
              <a:ext uri="{FF2B5EF4-FFF2-40B4-BE49-F238E27FC236}">
                <a16:creationId xmlns:a16="http://schemas.microsoft.com/office/drawing/2014/main" id="{AB1350E8-7953-4298-BE06-4903A64BD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59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ABBA8C0-74AD-49EC-9891-47B4FEA814DE}"/>
              </a:ext>
            </a:extLst>
          </p:cNvPr>
          <p:cNvSpPr/>
          <p:nvPr/>
        </p:nvSpPr>
        <p:spPr>
          <a:xfrm>
            <a:off x="3529012" y="2090738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641BA6-8CBD-4D0C-908D-9A410792FA39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3296992" y="1828800"/>
            <a:ext cx="278517" cy="30727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D8F31F1-284E-4118-9641-8E184555FDFA}"/>
              </a:ext>
            </a:extLst>
          </p:cNvPr>
          <p:cNvSpPr/>
          <p:nvPr/>
        </p:nvSpPr>
        <p:spPr>
          <a:xfrm>
            <a:off x="965915" y="1"/>
            <a:ext cx="2343955" cy="1828800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PARTICLE</a:t>
            </a:r>
          </a:p>
          <a:p>
            <a:pPr algn="ctr"/>
            <a:r>
              <a:rPr lang="en-US" b="1"/>
              <a:t>x</a:t>
            </a:r>
            <a:r>
              <a:rPr lang="en-US"/>
              <a:t>: -234.45</a:t>
            </a:r>
          </a:p>
          <a:p>
            <a:pPr algn="ctr"/>
            <a:r>
              <a:rPr lang="en-US" b="1"/>
              <a:t>y</a:t>
            </a:r>
            <a:r>
              <a:rPr lang="en-US"/>
              <a:t>: -35.353</a:t>
            </a:r>
          </a:p>
          <a:p>
            <a:pPr algn="ctr"/>
            <a:r>
              <a:rPr lang="en-US" b="1"/>
              <a:t>xSpeed</a:t>
            </a:r>
            <a:r>
              <a:rPr lang="en-US"/>
              <a:t>: -3.2</a:t>
            </a:r>
          </a:p>
          <a:p>
            <a:pPr algn="ctr"/>
            <a:r>
              <a:rPr lang="en-US" b="1"/>
              <a:t>ySpeed</a:t>
            </a:r>
            <a:r>
              <a:rPr lang="en-US"/>
              <a:t>: -0.8</a:t>
            </a:r>
          </a:p>
        </p:txBody>
      </p:sp>
    </p:spTree>
    <p:extLst>
      <p:ext uri="{BB962C8B-B14F-4D97-AF65-F5344CB8AC3E}">
        <p14:creationId xmlns:p14="http://schemas.microsoft.com/office/powerpoint/2010/main" val="51170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fireworks&#10;&#10;Description generated with very high confidence">
            <a:extLst>
              <a:ext uri="{FF2B5EF4-FFF2-40B4-BE49-F238E27FC236}">
                <a16:creationId xmlns:a16="http://schemas.microsoft.com/office/drawing/2014/main" id="{682D74F3-5147-4136-A28C-824F9434F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59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19538-5073-4ABA-84C5-3643A3850C62}"/>
              </a:ext>
            </a:extLst>
          </p:cNvPr>
          <p:cNvSpPr txBox="1"/>
          <p:nvPr/>
        </p:nvSpPr>
        <p:spPr>
          <a:xfrm>
            <a:off x="1130538" y="-386679"/>
            <a:ext cx="9930924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>
                <a:solidFill>
                  <a:srgbClr val="FFFF00"/>
                </a:solidFill>
                <a:latin typeface="Bitter" panose="00000500000000000000" pitchFamily="50" charset="0"/>
              </a:rPr>
              <a:t>[     ]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BBA8C0-74AD-49EC-9891-47B4FEA814DE}"/>
              </a:ext>
            </a:extLst>
          </p:cNvPr>
          <p:cNvSpPr/>
          <p:nvPr/>
        </p:nvSpPr>
        <p:spPr>
          <a:xfrm>
            <a:off x="3529012" y="2090738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C76B9B-E57E-4C26-873A-C4049CC35CED}"/>
              </a:ext>
            </a:extLst>
          </p:cNvPr>
          <p:cNvSpPr/>
          <p:nvPr/>
        </p:nvSpPr>
        <p:spPr>
          <a:xfrm>
            <a:off x="3846511" y="1733565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E9D4FB-36A9-43E3-89DB-70D0558B1C6B}"/>
              </a:ext>
            </a:extLst>
          </p:cNvPr>
          <p:cNvSpPr/>
          <p:nvPr/>
        </p:nvSpPr>
        <p:spPr>
          <a:xfrm>
            <a:off x="3998911" y="1885965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B19C1-C02E-4762-AA28-41BABF5E8FBB}"/>
              </a:ext>
            </a:extLst>
          </p:cNvPr>
          <p:cNvSpPr/>
          <p:nvPr/>
        </p:nvSpPr>
        <p:spPr>
          <a:xfrm>
            <a:off x="5810937" y="4163863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5DC4F0-8AB3-4DE7-AF0F-D07014D52C34}"/>
              </a:ext>
            </a:extLst>
          </p:cNvPr>
          <p:cNvSpPr/>
          <p:nvPr/>
        </p:nvSpPr>
        <p:spPr>
          <a:xfrm>
            <a:off x="4398620" y="3943031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11CAD0-568D-4B88-A285-A9129F0BEEE7}"/>
              </a:ext>
            </a:extLst>
          </p:cNvPr>
          <p:cNvSpPr/>
          <p:nvPr/>
        </p:nvSpPr>
        <p:spPr>
          <a:xfrm>
            <a:off x="4977049" y="2191194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435A23-A4DE-4858-8D73-44164316AB49}"/>
              </a:ext>
            </a:extLst>
          </p:cNvPr>
          <p:cNvSpPr/>
          <p:nvPr/>
        </p:nvSpPr>
        <p:spPr>
          <a:xfrm>
            <a:off x="4972542" y="2615133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2123C5-B7F0-49B7-9FF4-6434978B91D2}"/>
              </a:ext>
            </a:extLst>
          </p:cNvPr>
          <p:cNvSpPr/>
          <p:nvPr/>
        </p:nvSpPr>
        <p:spPr>
          <a:xfrm>
            <a:off x="5595798" y="2942532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1E72F8-EEC0-48F1-A0CC-0FDA9009CD61}"/>
              </a:ext>
            </a:extLst>
          </p:cNvPr>
          <p:cNvSpPr/>
          <p:nvPr/>
        </p:nvSpPr>
        <p:spPr>
          <a:xfrm>
            <a:off x="6096000" y="1490604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075B7D-1B4A-48EF-B99F-EB452CF8CCDF}"/>
              </a:ext>
            </a:extLst>
          </p:cNvPr>
          <p:cNvSpPr/>
          <p:nvPr/>
        </p:nvSpPr>
        <p:spPr>
          <a:xfrm>
            <a:off x="5953330" y="823869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ECFEE7-3793-4026-BF2A-B1DEC1F2455A}"/>
              </a:ext>
            </a:extLst>
          </p:cNvPr>
          <p:cNvSpPr/>
          <p:nvPr/>
        </p:nvSpPr>
        <p:spPr>
          <a:xfrm>
            <a:off x="7699503" y="2837280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FA6FC3-5AD5-40AA-89A5-6ED7A6573A74}"/>
              </a:ext>
            </a:extLst>
          </p:cNvPr>
          <p:cNvSpPr/>
          <p:nvPr/>
        </p:nvSpPr>
        <p:spPr>
          <a:xfrm>
            <a:off x="7540753" y="4294479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3731DBF-032C-4CD3-B903-3BB4F7121D82}"/>
              </a:ext>
            </a:extLst>
          </p:cNvPr>
          <p:cNvSpPr/>
          <p:nvPr/>
        </p:nvSpPr>
        <p:spPr>
          <a:xfrm>
            <a:off x="4816174" y="5128167"/>
            <a:ext cx="317499" cy="30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5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A38471-B2BB-4DFD-9A50-D58502296C1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685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iger&#10;&#10;Description generated with very high confidence">
            <a:extLst>
              <a:ext uri="{FF2B5EF4-FFF2-40B4-BE49-F238E27FC236}">
                <a16:creationId xmlns:a16="http://schemas.microsoft.com/office/drawing/2014/main" id="{47CFEC2B-CB4B-474D-A740-036176A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5" b="2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0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iger&#10;&#10;Description generated with very high confidence">
            <a:extLst>
              <a:ext uri="{FF2B5EF4-FFF2-40B4-BE49-F238E27FC236}">
                <a16:creationId xmlns:a16="http://schemas.microsoft.com/office/drawing/2014/main" id="{47CFEC2B-CB4B-474D-A740-036176A9F7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5" b="293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408410-75DE-4467-9AB5-20E8D47084E9}"/>
              </a:ext>
            </a:extLst>
          </p:cNvPr>
          <p:cNvGrpSpPr/>
          <p:nvPr/>
        </p:nvGrpSpPr>
        <p:grpSpPr>
          <a:xfrm>
            <a:off x="4353058" y="2936383"/>
            <a:ext cx="5847009" cy="1738648"/>
            <a:chOff x="4327301" y="2125014"/>
            <a:chExt cx="5847009" cy="17386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4F7DD4-8682-4769-9B30-84E46EDBEBE1}"/>
                </a:ext>
              </a:extLst>
            </p:cNvPr>
            <p:cNvSpPr/>
            <p:nvPr/>
          </p:nvSpPr>
          <p:spPr>
            <a:xfrm>
              <a:off x="4327301" y="2125014"/>
              <a:ext cx="5847009" cy="772732"/>
            </a:xfrm>
            <a:prstGeom prst="rect">
              <a:avLst/>
            </a:prstGeom>
            <a:solidFill>
              <a:schemeClr val="tx2">
                <a:lumMod val="10000"/>
              </a:schemeClr>
            </a:solidFill>
            <a:ln w="762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>
                  <a:latin typeface="Roboto Slab" pitchFamily="2" charset="0"/>
                  <a:ea typeface="Roboto Slab" pitchFamily="2" charset="0"/>
                </a:rPr>
                <a:t>color(</a:t>
              </a:r>
              <a:r>
                <a:rPr lang="en-US" sz="3200">
                  <a:solidFill>
                    <a:srgbClr val="FF0000"/>
                  </a:solidFill>
                  <a:latin typeface="Roboto Slab" pitchFamily="2" charset="0"/>
                  <a:ea typeface="Roboto Slab" pitchFamily="2" charset="0"/>
                </a:rPr>
                <a:t>255</a:t>
              </a:r>
              <a:r>
                <a:rPr lang="en-US" sz="3200">
                  <a:latin typeface="Roboto Slab" pitchFamily="2" charset="0"/>
                  <a:ea typeface="Roboto Slab" pitchFamily="2" charset="0"/>
                </a:rPr>
                <a:t>, </a:t>
              </a:r>
              <a:r>
                <a:rPr lang="en-US" sz="3200">
                  <a:solidFill>
                    <a:srgbClr val="92D050"/>
                  </a:solidFill>
                  <a:latin typeface="Roboto Slab" pitchFamily="2" charset="0"/>
                  <a:ea typeface="Roboto Slab" pitchFamily="2" charset="0"/>
                </a:rPr>
                <a:t>255</a:t>
              </a:r>
              <a:r>
                <a:rPr lang="en-US" sz="3200">
                  <a:latin typeface="Roboto Slab" pitchFamily="2" charset="0"/>
                  <a:ea typeface="Roboto Slab" pitchFamily="2" charset="0"/>
                </a:rPr>
                <a:t>, </a:t>
              </a:r>
              <a:r>
                <a:rPr lang="en-US" sz="3200">
                  <a:solidFill>
                    <a:srgbClr val="00B0F0"/>
                  </a:solidFill>
                  <a:latin typeface="Roboto Slab" pitchFamily="2" charset="0"/>
                  <a:ea typeface="Roboto Slab" pitchFamily="2" charset="0"/>
                </a:rPr>
                <a:t>0</a:t>
              </a:r>
              <a:r>
                <a:rPr lang="en-US" sz="3200">
                  <a:latin typeface="Roboto Slab" pitchFamily="2" charset="0"/>
                  <a:ea typeface="Roboto Slab" pitchFamily="2" charset="0"/>
                </a:rPr>
                <a:t>, </a:t>
              </a:r>
              <a:r>
                <a:rPr lang="en-US" sz="3200">
                  <a:solidFill>
                    <a:schemeClr val="tx2">
                      <a:lumMod val="50000"/>
                    </a:schemeClr>
                  </a:solidFill>
                  <a:latin typeface="Roboto Slab" pitchFamily="2" charset="0"/>
                  <a:ea typeface="Roboto Slab" pitchFamily="2" charset="0"/>
                </a:rPr>
                <a:t>255</a:t>
              </a:r>
              <a:r>
                <a:rPr lang="en-US" sz="3200">
                  <a:latin typeface="Roboto Slab" pitchFamily="2" charset="0"/>
                  <a:ea typeface="Roboto Slab" pitchFamily="2" charset="0"/>
                </a:rPr>
                <a:t>);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7E79EF-7C7A-4023-B9ED-B177315C7A24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7250806" y="2923504"/>
              <a:ext cx="0" cy="34773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EDAB840-2664-4126-BB10-577C43A3AE2C}"/>
                </a:ext>
              </a:extLst>
            </p:cNvPr>
            <p:cNvSpPr/>
            <p:nvPr/>
          </p:nvSpPr>
          <p:spPr>
            <a:xfrm>
              <a:off x="6954592" y="3271234"/>
              <a:ext cx="592428" cy="592428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231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E1F6-751D-4A76-B1E6-FE4E93EF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Previously, in IMM120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27C8-45EA-4CBD-9C31-DF3A89389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Syntax</a:t>
            </a:r>
          </a:p>
          <a:p>
            <a:r>
              <a:rPr lang="en-US"/>
              <a:t>Object-Oriented Programming</a:t>
            </a:r>
          </a:p>
          <a:p>
            <a:r>
              <a:rPr lang="en-US"/>
              <a:t>Real Examples</a:t>
            </a:r>
          </a:p>
        </p:txBody>
      </p:sp>
    </p:spTree>
    <p:extLst>
      <p:ext uri="{BB962C8B-B14F-4D97-AF65-F5344CB8AC3E}">
        <p14:creationId xmlns:p14="http://schemas.microsoft.com/office/powerpoint/2010/main" val="342982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14AF6F-DB3F-4D7E-84E5-A500876D55A3}"/>
              </a:ext>
            </a:extLst>
          </p:cNvPr>
          <p:cNvSpPr/>
          <p:nvPr/>
        </p:nvSpPr>
        <p:spPr>
          <a:xfrm>
            <a:off x="-785614" y="3042634"/>
            <a:ext cx="13600091" cy="772732"/>
          </a:xfrm>
          <a:prstGeom prst="rect">
            <a:avLst/>
          </a:prstGeom>
          <a:solidFill>
            <a:schemeClr val="tx2">
              <a:lumMod val="10000"/>
            </a:schemeClr>
          </a:solidFill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>
                <a:solidFill>
                  <a:srgbClr val="FF0000"/>
                </a:solidFill>
                <a:latin typeface="Roboto Slab" pitchFamily="2" charset="0"/>
                <a:ea typeface="Roboto Slab" pitchFamily="2" charset="0"/>
              </a:rPr>
              <a:t>255</a:t>
            </a:r>
            <a:r>
              <a:rPr lang="en-US" sz="3200"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>
                <a:solidFill>
                  <a:srgbClr val="92D050"/>
                </a:solidFill>
                <a:latin typeface="Roboto Slab" pitchFamily="2" charset="0"/>
                <a:ea typeface="Roboto Slab" pitchFamily="2" charset="0"/>
              </a:rPr>
              <a:t>255</a:t>
            </a:r>
            <a:r>
              <a:rPr lang="en-US" sz="3200"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>
                <a:solidFill>
                  <a:srgbClr val="00B0F0"/>
                </a:solidFill>
                <a:latin typeface="Roboto Slab" pitchFamily="2" charset="0"/>
                <a:ea typeface="Roboto Slab" pitchFamily="2" charset="0"/>
              </a:rPr>
              <a:t>0</a:t>
            </a:r>
            <a:r>
              <a:rPr lang="en-US" sz="3200"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>
                <a:solidFill>
                  <a:schemeClr val="tx2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255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r>
              <a:rPr lang="en-US" sz="3200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, </a:t>
            </a:r>
            <a:r>
              <a:rPr lang="en-US" sz="3200" u="sng">
                <a:solidFill>
                  <a:schemeClr val="bg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#, #, #, #</a:t>
            </a:r>
            <a:endParaRPr lang="en-US" sz="3200" u="sng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25670A-AF73-433A-AC93-E986F908EF45}"/>
              </a:ext>
            </a:extLst>
          </p:cNvPr>
          <p:cNvSpPr txBox="1"/>
          <p:nvPr/>
        </p:nvSpPr>
        <p:spPr>
          <a:xfrm>
            <a:off x="5412159" y="2305319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Roboto Slab" pitchFamily="2" charset="0"/>
                <a:ea typeface="Roboto Slab" pitchFamily="2" charset="0"/>
              </a:rPr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190647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F9ABBD-DCB4-4D68-A28B-8F58B23AB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2" r="470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DEF6A0-B91E-4056-A673-F60BA3F3C127}"/>
              </a:ext>
            </a:extLst>
          </p:cNvPr>
          <p:cNvSpPr/>
          <p:nvPr/>
        </p:nvSpPr>
        <p:spPr>
          <a:xfrm>
            <a:off x="3901327" y="3890665"/>
            <a:ext cx="443583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FF0066"/>
                </a:solidFill>
              </a:rPr>
              <a:t>https://p5js.org/reference/#/p5/loadStrings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70C4C-32C0-42BE-9C05-8F09EC977A19}"/>
              </a:ext>
            </a:extLst>
          </p:cNvPr>
          <p:cNvSpPr txBox="1"/>
          <p:nvPr/>
        </p:nvSpPr>
        <p:spPr>
          <a:xfrm>
            <a:off x="5307161" y="2967335"/>
            <a:ext cx="157767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89847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829C07E8-798C-42A1-8641-59A173F16C46}"/>
              </a:ext>
            </a:extLst>
          </p:cNvPr>
          <p:cNvSpPr/>
          <p:nvPr/>
        </p:nvSpPr>
        <p:spPr>
          <a:xfrm rot="16200000">
            <a:off x="1452092" y="2395468"/>
            <a:ext cx="2987899" cy="2067061"/>
          </a:xfrm>
          <a:prstGeom prst="foldedCorner">
            <a:avLst/>
          </a:prstGeom>
          <a:noFill/>
          <a:ln w="762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AC00A48-DC65-45F0-9E8B-D73321BA477A}"/>
              </a:ext>
            </a:extLst>
          </p:cNvPr>
          <p:cNvSpPr/>
          <p:nvPr/>
        </p:nvSpPr>
        <p:spPr>
          <a:xfrm>
            <a:off x="5200918" y="3003996"/>
            <a:ext cx="1790163" cy="850006"/>
          </a:xfrm>
          <a:prstGeom prst="rightArrow">
            <a:avLst/>
          </a:prstGeom>
          <a:noFill/>
          <a:ln w="76200">
            <a:solidFill>
              <a:srgbClr val="FF006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loadStrings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A8EEC-A26C-48E2-B6A4-AA1E2B287216}"/>
              </a:ext>
            </a:extLst>
          </p:cNvPr>
          <p:cNvSpPr txBox="1"/>
          <p:nvPr/>
        </p:nvSpPr>
        <p:spPr>
          <a:xfrm>
            <a:off x="7753082" y="674398"/>
            <a:ext cx="30970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[</a:t>
            </a:r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r>
              <a:rPr lang="en-US" sz="3200"/>
              <a:t>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E937DB-8D13-4682-84D6-100EFB539436}"/>
              </a:ext>
            </a:extLst>
          </p:cNvPr>
          <p:cNvCxnSpPr>
            <a:cxnSpLocks/>
          </p:cNvCxnSpPr>
          <p:nvPr/>
        </p:nvCxnSpPr>
        <p:spPr>
          <a:xfrm>
            <a:off x="2076717" y="2250583"/>
            <a:ext cx="140379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0E77AB-1D23-4DDF-9DB4-CC957BD03DF2}"/>
              </a:ext>
            </a:extLst>
          </p:cNvPr>
          <p:cNvCxnSpPr>
            <a:cxnSpLocks/>
          </p:cNvCxnSpPr>
          <p:nvPr/>
        </p:nvCxnSpPr>
        <p:spPr>
          <a:xfrm>
            <a:off x="2076717" y="2488306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500786-98A4-42E2-B2B8-47B9C545FE94}"/>
              </a:ext>
            </a:extLst>
          </p:cNvPr>
          <p:cNvCxnSpPr>
            <a:cxnSpLocks/>
          </p:cNvCxnSpPr>
          <p:nvPr/>
        </p:nvCxnSpPr>
        <p:spPr>
          <a:xfrm>
            <a:off x="2076717" y="2726029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52B66-96BC-46FD-8076-B26470F9BA09}"/>
              </a:ext>
            </a:extLst>
          </p:cNvPr>
          <p:cNvCxnSpPr>
            <a:cxnSpLocks/>
          </p:cNvCxnSpPr>
          <p:nvPr/>
        </p:nvCxnSpPr>
        <p:spPr>
          <a:xfrm>
            <a:off x="2076717" y="2963752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F0DAA2-46D1-4641-8BCA-9725C730AD3B}"/>
              </a:ext>
            </a:extLst>
          </p:cNvPr>
          <p:cNvCxnSpPr>
            <a:cxnSpLocks/>
          </p:cNvCxnSpPr>
          <p:nvPr/>
        </p:nvCxnSpPr>
        <p:spPr>
          <a:xfrm>
            <a:off x="2076717" y="3201475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5DFB8B-350A-4CCF-B299-0E634A3B8226}"/>
              </a:ext>
            </a:extLst>
          </p:cNvPr>
          <p:cNvCxnSpPr>
            <a:cxnSpLocks/>
          </p:cNvCxnSpPr>
          <p:nvPr/>
        </p:nvCxnSpPr>
        <p:spPr>
          <a:xfrm>
            <a:off x="2076717" y="3439198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EF3A41-1EE6-4652-9A4D-931AAF076E6C}"/>
              </a:ext>
            </a:extLst>
          </p:cNvPr>
          <p:cNvCxnSpPr>
            <a:cxnSpLocks/>
          </p:cNvCxnSpPr>
          <p:nvPr/>
        </p:nvCxnSpPr>
        <p:spPr>
          <a:xfrm>
            <a:off x="2076717" y="3676921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7850BB-1FC7-4E46-AFF7-778287A79A64}"/>
              </a:ext>
            </a:extLst>
          </p:cNvPr>
          <p:cNvCxnSpPr>
            <a:cxnSpLocks/>
          </p:cNvCxnSpPr>
          <p:nvPr/>
        </p:nvCxnSpPr>
        <p:spPr>
          <a:xfrm>
            <a:off x="2076717" y="3914644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A75D1F-E0ED-4FA0-9F50-B5C80FD9E669}"/>
              </a:ext>
            </a:extLst>
          </p:cNvPr>
          <p:cNvCxnSpPr>
            <a:cxnSpLocks/>
          </p:cNvCxnSpPr>
          <p:nvPr/>
        </p:nvCxnSpPr>
        <p:spPr>
          <a:xfrm>
            <a:off x="2076717" y="4152367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D135E5-192C-43CC-B91B-906C1B1343AB}"/>
              </a:ext>
            </a:extLst>
          </p:cNvPr>
          <p:cNvCxnSpPr>
            <a:cxnSpLocks/>
          </p:cNvCxnSpPr>
          <p:nvPr/>
        </p:nvCxnSpPr>
        <p:spPr>
          <a:xfrm>
            <a:off x="2076717" y="4390090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16CF95-4AD1-4DF5-B664-67B0F7EB056A}"/>
              </a:ext>
            </a:extLst>
          </p:cNvPr>
          <p:cNvCxnSpPr>
            <a:cxnSpLocks/>
          </p:cNvCxnSpPr>
          <p:nvPr/>
        </p:nvCxnSpPr>
        <p:spPr>
          <a:xfrm>
            <a:off x="2076717" y="4627810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DD307B9-87AA-49CC-A987-A9BA3147D456}"/>
              </a:ext>
            </a:extLst>
          </p:cNvPr>
          <p:cNvCxnSpPr>
            <a:cxnSpLocks/>
          </p:cNvCxnSpPr>
          <p:nvPr/>
        </p:nvCxnSpPr>
        <p:spPr>
          <a:xfrm>
            <a:off x="8286480" y="1606639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4082407-B17F-4B7F-BB86-A786D0F8933C}"/>
              </a:ext>
            </a:extLst>
          </p:cNvPr>
          <p:cNvCxnSpPr>
            <a:cxnSpLocks/>
          </p:cNvCxnSpPr>
          <p:nvPr/>
        </p:nvCxnSpPr>
        <p:spPr>
          <a:xfrm>
            <a:off x="8286480" y="1936806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BFCA06-5E49-4D1F-B53B-6B7DC1A98648}"/>
              </a:ext>
            </a:extLst>
          </p:cNvPr>
          <p:cNvCxnSpPr>
            <a:cxnSpLocks/>
          </p:cNvCxnSpPr>
          <p:nvPr/>
        </p:nvCxnSpPr>
        <p:spPr>
          <a:xfrm>
            <a:off x="8286480" y="2266973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A8643C-6878-4C07-9C57-982DFB13AED7}"/>
              </a:ext>
            </a:extLst>
          </p:cNvPr>
          <p:cNvCxnSpPr>
            <a:cxnSpLocks/>
          </p:cNvCxnSpPr>
          <p:nvPr/>
        </p:nvCxnSpPr>
        <p:spPr>
          <a:xfrm>
            <a:off x="8286480" y="2597140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25EF4B-75BF-4322-8B32-64B0B2010AA2}"/>
              </a:ext>
            </a:extLst>
          </p:cNvPr>
          <p:cNvCxnSpPr>
            <a:cxnSpLocks/>
          </p:cNvCxnSpPr>
          <p:nvPr/>
        </p:nvCxnSpPr>
        <p:spPr>
          <a:xfrm>
            <a:off x="8286480" y="2927307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D60B05-374D-4328-A5FA-0196E419C81F}"/>
              </a:ext>
            </a:extLst>
          </p:cNvPr>
          <p:cNvCxnSpPr>
            <a:cxnSpLocks/>
          </p:cNvCxnSpPr>
          <p:nvPr/>
        </p:nvCxnSpPr>
        <p:spPr>
          <a:xfrm>
            <a:off x="8286480" y="3257474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9CE9E6-4F7F-4033-88CD-3A74AFC2CB2F}"/>
              </a:ext>
            </a:extLst>
          </p:cNvPr>
          <p:cNvCxnSpPr>
            <a:cxnSpLocks/>
          </p:cNvCxnSpPr>
          <p:nvPr/>
        </p:nvCxnSpPr>
        <p:spPr>
          <a:xfrm>
            <a:off x="8286480" y="3587641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8514D3-79F4-4757-B44B-2DA7DEC73BE3}"/>
              </a:ext>
            </a:extLst>
          </p:cNvPr>
          <p:cNvCxnSpPr>
            <a:cxnSpLocks/>
          </p:cNvCxnSpPr>
          <p:nvPr/>
        </p:nvCxnSpPr>
        <p:spPr>
          <a:xfrm>
            <a:off x="8286480" y="3917808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AA2E9C-ECDB-465A-9EE5-DB9B629303CF}"/>
              </a:ext>
            </a:extLst>
          </p:cNvPr>
          <p:cNvCxnSpPr>
            <a:cxnSpLocks/>
          </p:cNvCxnSpPr>
          <p:nvPr/>
        </p:nvCxnSpPr>
        <p:spPr>
          <a:xfrm>
            <a:off x="8286480" y="4247975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4DE9FB-5555-4171-9524-993969E15299}"/>
              </a:ext>
            </a:extLst>
          </p:cNvPr>
          <p:cNvCxnSpPr>
            <a:cxnSpLocks/>
          </p:cNvCxnSpPr>
          <p:nvPr/>
        </p:nvCxnSpPr>
        <p:spPr>
          <a:xfrm>
            <a:off x="8286480" y="4578142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1D4CFD-D093-44CF-B6C2-EEBEADB9DBFF}"/>
              </a:ext>
            </a:extLst>
          </p:cNvPr>
          <p:cNvCxnSpPr>
            <a:cxnSpLocks/>
          </p:cNvCxnSpPr>
          <p:nvPr/>
        </p:nvCxnSpPr>
        <p:spPr>
          <a:xfrm>
            <a:off x="8286480" y="4908309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A7BA30-247A-448A-B853-5C7391B6C4BB}"/>
              </a:ext>
            </a:extLst>
          </p:cNvPr>
          <p:cNvCxnSpPr>
            <a:cxnSpLocks/>
          </p:cNvCxnSpPr>
          <p:nvPr/>
        </p:nvCxnSpPr>
        <p:spPr>
          <a:xfrm>
            <a:off x="8286480" y="5238480"/>
            <a:ext cx="1738647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6CB96AF-7EB5-4D44-ADB0-3C39E44E0CB6}"/>
              </a:ext>
            </a:extLst>
          </p:cNvPr>
          <p:cNvSpPr txBox="1"/>
          <p:nvPr/>
        </p:nvSpPr>
        <p:spPr>
          <a:xfrm>
            <a:off x="9990890" y="1303163"/>
            <a:ext cx="2616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  <a:p>
            <a:r>
              <a:rPr lang="en-US" sz="240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288526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C5B1-C976-46EF-9978-EF9B9A26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Projects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9E95-6EF1-4042-92CE-1B0EAE4A5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topics do you want to learn about?</a:t>
            </a:r>
          </a:p>
          <a:p>
            <a:r>
              <a:rPr lang="en-US"/>
              <a:t>Write them on your </a:t>
            </a:r>
            <a:r>
              <a:rPr lang="en-US" b="1"/>
              <a:t>minute surveys</a:t>
            </a:r>
            <a:r>
              <a:rPr lang="en-US"/>
              <a:t>.</a:t>
            </a:r>
          </a:p>
          <a:p>
            <a:r>
              <a:rPr lang="en-US"/>
              <a:t>Grab bag next week</a:t>
            </a:r>
          </a:p>
          <a:p>
            <a:r>
              <a:rPr lang="en-US"/>
              <a:t>Video lessons too</a:t>
            </a:r>
          </a:p>
        </p:txBody>
      </p:sp>
    </p:spTree>
    <p:extLst>
      <p:ext uri="{BB962C8B-B14F-4D97-AF65-F5344CB8AC3E}">
        <p14:creationId xmlns:p14="http://schemas.microsoft.com/office/powerpoint/2010/main" val="134865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06D1A-80F8-4F46-9053-6DEC6C1E21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-1588"/>
            <a:ext cx="88519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5013483-4B5C-44EA-8C63-A29118278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" y="584644"/>
            <a:ext cx="12481560" cy="56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5ACF-19A7-4523-A1B8-0B2DB5CE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Object-Oriented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C720C-3B73-45F8-BFE8-F3CD4883D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inecraft village. What different things do you see?">
            <a:extLst>
              <a:ext uri="{FF2B5EF4-FFF2-40B4-BE49-F238E27FC236}">
                <a16:creationId xmlns:a16="http://schemas.microsoft.com/office/drawing/2014/main" id="{B7B01AC4-C704-4EC0-9F75-5A060278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" b="158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inecraft village. What different things do you see?">
            <a:extLst>
              <a:ext uri="{FF2B5EF4-FFF2-40B4-BE49-F238E27FC236}">
                <a16:creationId xmlns:a16="http://schemas.microsoft.com/office/drawing/2014/main" id="{B7B01AC4-C704-4EC0-9F75-5A060278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" b="158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1C8B77-ECAF-4B7D-AF68-CB45F6BBE4D0}"/>
              </a:ext>
            </a:extLst>
          </p:cNvPr>
          <p:cNvSpPr/>
          <p:nvPr/>
        </p:nvSpPr>
        <p:spPr>
          <a:xfrm>
            <a:off x="5626100" y="5924550"/>
            <a:ext cx="2800350" cy="946150"/>
          </a:xfrm>
          <a:custGeom>
            <a:avLst/>
            <a:gdLst>
              <a:gd name="connsiteX0" fmla="*/ 0 w 2794000"/>
              <a:gd name="connsiteY0" fmla="*/ 368300 h 946150"/>
              <a:gd name="connsiteX1" fmla="*/ 57150 w 2794000"/>
              <a:gd name="connsiteY1" fmla="*/ 946150 h 946150"/>
              <a:gd name="connsiteX2" fmla="*/ 1352550 w 2794000"/>
              <a:gd name="connsiteY2" fmla="*/ 933450 h 946150"/>
              <a:gd name="connsiteX3" fmla="*/ 2724150 w 2794000"/>
              <a:gd name="connsiteY3" fmla="*/ 755650 h 946150"/>
              <a:gd name="connsiteX4" fmla="*/ 2794000 w 2794000"/>
              <a:gd name="connsiteY4" fmla="*/ 571500 h 946150"/>
              <a:gd name="connsiteX5" fmla="*/ 2470150 w 2794000"/>
              <a:gd name="connsiteY5" fmla="*/ 0 h 946150"/>
              <a:gd name="connsiteX6" fmla="*/ 0 w 2794000"/>
              <a:gd name="connsiteY6" fmla="*/ 368300 h 946150"/>
              <a:gd name="connsiteX0" fmla="*/ 0 w 2800350"/>
              <a:gd name="connsiteY0" fmla="*/ 330200 h 946150"/>
              <a:gd name="connsiteX1" fmla="*/ 63500 w 2800350"/>
              <a:gd name="connsiteY1" fmla="*/ 946150 h 946150"/>
              <a:gd name="connsiteX2" fmla="*/ 1358900 w 2800350"/>
              <a:gd name="connsiteY2" fmla="*/ 933450 h 946150"/>
              <a:gd name="connsiteX3" fmla="*/ 2730500 w 2800350"/>
              <a:gd name="connsiteY3" fmla="*/ 755650 h 946150"/>
              <a:gd name="connsiteX4" fmla="*/ 2800350 w 2800350"/>
              <a:gd name="connsiteY4" fmla="*/ 571500 h 946150"/>
              <a:gd name="connsiteX5" fmla="*/ 2476500 w 2800350"/>
              <a:gd name="connsiteY5" fmla="*/ 0 h 946150"/>
              <a:gd name="connsiteX6" fmla="*/ 0 w 2800350"/>
              <a:gd name="connsiteY6" fmla="*/ 330200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350" h="946150">
                <a:moveTo>
                  <a:pt x="0" y="330200"/>
                </a:moveTo>
                <a:lnTo>
                  <a:pt x="63500" y="946150"/>
                </a:lnTo>
                <a:lnTo>
                  <a:pt x="1358900" y="933450"/>
                </a:lnTo>
                <a:lnTo>
                  <a:pt x="2730500" y="755650"/>
                </a:lnTo>
                <a:lnTo>
                  <a:pt x="2800350" y="571500"/>
                </a:lnTo>
                <a:lnTo>
                  <a:pt x="2476500" y="0"/>
                </a:lnTo>
                <a:lnTo>
                  <a:pt x="0" y="33020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52A775-A80E-4026-B477-98D8DAD78808}"/>
              </a:ext>
            </a:extLst>
          </p:cNvPr>
          <p:cNvSpPr/>
          <p:nvPr/>
        </p:nvSpPr>
        <p:spPr>
          <a:xfrm>
            <a:off x="8813800" y="2971800"/>
            <a:ext cx="2489200" cy="635000"/>
          </a:xfrm>
          <a:custGeom>
            <a:avLst/>
            <a:gdLst>
              <a:gd name="connsiteX0" fmla="*/ 0 w 2489200"/>
              <a:gd name="connsiteY0" fmla="*/ 196850 h 635000"/>
              <a:gd name="connsiteX1" fmla="*/ 666750 w 2489200"/>
              <a:gd name="connsiteY1" fmla="*/ 635000 h 635000"/>
              <a:gd name="connsiteX2" fmla="*/ 2432050 w 2489200"/>
              <a:gd name="connsiteY2" fmla="*/ 527050 h 635000"/>
              <a:gd name="connsiteX3" fmla="*/ 2489200 w 2489200"/>
              <a:gd name="connsiteY3" fmla="*/ 393700 h 635000"/>
              <a:gd name="connsiteX4" fmla="*/ 1631950 w 2489200"/>
              <a:gd name="connsiteY4" fmla="*/ 31750 h 635000"/>
              <a:gd name="connsiteX5" fmla="*/ 1511300 w 2489200"/>
              <a:gd name="connsiteY5" fmla="*/ 57150 h 635000"/>
              <a:gd name="connsiteX6" fmla="*/ 1409700 w 2489200"/>
              <a:gd name="connsiteY6" fmla="*/ 0 h 635000"/>
              <a:gd name="connsiteX7" fmla="*/ 25400 w 2489200"/>
              <a:gd name="connsiteY7" fmla="*/ 69850 h 635000"/>
              <a:gd name="connsiteX8" fmla="*/ 0 w 2489200"/>
              <a:gd name="connsiteY8" fmla="*/ 19685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9200" h="635000">
                <a:moveTo>
                  <a:pt x="0" y="196850"/>
                </a:moveTo>
                <a:lnTo>
                  <a:pt x="666750" y="635000"/>
                </a:lnTo>
                <a:lnTo>
                  <a:pt x="2432050" y="527050"/>
                </a:lnTo>
                <a:lnTo>
                  <a:pt x="2489200" y="393700"/>
                </a:lnTo>
                <a:lnTo>
                  <a:pt x="1631950" y="31750"/>
                </a:lnTo>
                <a:lnTo>
                  <a:pt x="1511300" y="57150"/>
                </a:lnTo>
                <a:lnTo>
                  <a:pt x="1409700" y="0"/>
                </a:lnTo>
                <a:lnTo>
                  <a:pt x="25400" y="69850"/>
                </a:lnTo>
                <a:lnTo>
                  <a:pt x="0" y="19685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88AB1D-A43C-4E4E-BEDC-9D85B2D236AD}"/>
              </a:ext>
            </a:extLst>
          </p:cNvPr>
          <p:cNvSpPr/>
          <p:nvPr/>
        </p:nvSpPr>
        <p:spPr>
          <a:xfrm>
            <a:off x="8547100" y="1536700"/>
            <a:ext cx="850900" cy="222250"/>
          </a:xfrm>
          <a:custGeom>
            <a:avLst/>
            <a:gdLst>
              <a:gd name="connsiteX0" fmla="*/ 0 w 850900"/>
              <a:gd name="connsiteY0" fmla="*/ 6350 h 222250"/>
              <a:gd name="connsiteX1" fmla="*/ 114300 w 850900"/>
              <a:gd name="connsiteY1" fmla="*/ 177800 h 222250"/>
              <a:gd name="connsiteX2" fmla="*/ 228600 w 850900"/>
              <a:gd name="connsiteY2" fmla="*/ 222250 h 222250"/>
              <a:gd name="connsiteX3" fmla="*/ 850900 w 850900"/>
              <a:gd name="connsiteY3" fmla="*/ 184150 h 222250"/>
              <a:gd name="connsiteX4" fmla="*/ 850900 w 850900"/>
              <a:gd name="connsiteY4" fmla="*/ 107950 h 222250"/>
              <a:gd name="connsiteX5" fmla="*/ 323850 w 850900"/>
              <a:gd name="connsiteY5" fmla="*/ 0 h 222250"/>
              <a:gd name="connsiteX6" fmla="*/ 0 w 850900"/>
              <a:gd name="connsiteY6" fmla="*/ 63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900" h="222250">
                <a:moveTo>
                  <a:pt x="0" y="6350"/>
                </a:moveTo>
                <a:lnTo>
                  <a:pt x="114300" y="177800"/>
                </a:lnTo>
                <a:lnTo>
                  <a:pt x="228600" y="222250"/>
                </a:lnTo>
                <a:lnTo>
                  <a:pt x="850900" y="184150"/>
                </a:lnTo>
                <a:lnTo>
                  <a:pt x="850900" y="107950"/>
                </a:lnTo>
                <a:lnTo>
                  <a:pt x="32385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175D82-7A65-440F-889F-F80127B2D8A7}"/>
              </a:ext>
            </a:extLst>
          </p:cNvPr>
          <p:cNvSpPr/>
          <p:nvPr/>
        </p:nvSpPr>
        <p:spPr>
          <a:xfrm>
            <a:off x="6362700" y="1885950"/>
            <a:ext cx="266700" cy="146050"/>
          </a:xfrm>
          <a:custGeom>
            <a:avLst/>
            <a:gdLst>
              <a:gd name="connsiteX0" fmla="*/ 0 w 266700"/>
              <a:gd name="connsiteY0" fmla="*/ 0 h 146050"/>
              <a:gd name="connsiteX1" fmla="*/ 6350 w 266700"/>
              <a:gd name="connsiteY1" fmla="*/ 82550 h 146050"/>
              <a:gd name="connsiteX2" fmla="*/ 82550 w 266700"/>
              <a:gd name="connsiteY2" fmla="*/ 146050 h 146050"/>
              <a:gd name="connsiteX3" fmla="*/ 266700 w 266700"/>
              <a:gd name="connsiteY3" fmla="*/ 139700 h 146050"/>
              <a:gd name="connsiteX4" fmla="*/ 260350 w 266700"/>
              <a:gd name="connsiteY4" fmla="*/ 57150 h 146050"/>
              <a:gd name="connsiteX5" fmla="*/ 196850 w 266700"/>
              <a:gd name="connsiteY5" fmla="*/ 0 h 146050"/>
              <a:gd name="connsiteX6" fmla="*/ 0 w 266700"/>
              <a:gd name="connsiteY6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" h="146050">
                <a:moveTo>
                  <a:pt x="0" y="0"/>
                </a:moveTo>
                <a:lnTo>
                  <a:pt x="6350" y="82550"/>
                </a:lnTo>
                <a:lnTo>
                  <a:pt x="82550" y="146050"/>
                </a:lnTo>
                <a:lnTo>
                  <a:pt x="266700" y="139700"/>
                </a:lnTo>
                <a:lnTo>
                  <a:pt x="260350" y="57150"/>
                </a:lnTo>
                <a:lnTo>
                  <a:pt x="1968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9A0DE49-E7E7-4F31-9F06-23C1962F94C0}"/>
              </a:ext>
            </a:extLst>
          </p:cNvPr>
          <p:cNvSpPr/>
          <p:nvPr/>
        </p:nvSpPr>
        <p:spPr>
          <a:xfrm>
            <a:off x="6400800" y="2120900"/>
            <a:ext cx="463550" cy="146050"/>
          </a:xfrm>
          <a:custGeom>
            <a:avLst/>
            <a:gdLst>
              <a:gd name="connsiteX0" fmla="*/ 0 w 463550"/>
              <a:gd name="connsiteY0" fmla="*/ 19050 h 146050"/>
              <a:gd name="connsiteX1" fmla="*/ 6350 w 463550"/>
              <a:gd name="connsiteY1" fmla="*/ 88900 h 146050"/>
              <a:gd name="connsiteX2" fmla="*/ 31750 w 463550"/>
              <a:gd name="connsiteY2" fmla="*/ 146050 h 146050"/>
              <a:gd name="connsiteX3" fmla="*/ 463550 w 463550"/>
              <a:gd name="connsiteY3" fmla="*/ 114300 h 146050"/>
              <a:gd name="connsiteX4" fmla="*/ 457200 w 463550"/>
              <a:gd name="connsiteY4" fmla="*/ 38100 h 146050"/>
              <a:gd name="connsiteX5" fmla="*/ 419100 w 463550"/>
              <a:gd name="connsiteY5" fmla="*/ 0 h 146050"/>
              <a:gd name="connsiteX6" fmla="*/ 0 w 463550"/>
              <a:gd name="connsiteY6" fmla="*/ 1905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550" h="146050">
                <a:moveTo>
                  <a:pt x="0" y="19050"/>
                </a:moveTo>
                <a:lnTo>
                  <a:pt x="6350" y="88900"/>
                </a:lnTo>
                <a:lnTo>
                  <a:pt x="31750" y="146050"/>
                </a:lnTo>
                <a:lnTo>
                  <a:pt x="463550" y="114300"/>
                </a:lnTo>
                <a:lnTo>
                  <a:pt x="457200" y="38100"/>
                </a:lnTo>
                <a:lnTo>
                  <a:pt x="41910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FFFF00">
              <a:alpha val="23137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982353-CC36-4291-9485-8076F672B168}"/>
              </a:ext>
            </a:extLst>
          </p:cNvPr>
          <p:cNvSpPr/>
          <p:nvPr/>
        </p:nvSpPr>
        <p:spPr>
          <a:xfrm>
            <a:off x="2044700" y="2781300"/>
            <a:ext cx="387350" cy="82550"/>
          </a:xfrm>
          <a:custGeom>
            <a:avLst/>
            <a:gdLst>
              <a:gd name="connsiteX0" fmla="*/ 0 w 387350"/>
              <a:gd name="connsiteY0" fmla="*/ 82550 h 82550"/>
              <a:gd name="connsiteX1" fmla="*/ 107950 w 387350"/>
              <a:gd name="connsiteY1" fmla="*/ 6350 h 82550"/>
              <a:gd name="connsiteX2" fmla="*/ 374650 w 387350"/>
              <a:gd name="connsiteY2" fmla="*/ 0 h 82550"/>
              <a:gd name="connsiteX3" fmla="*/ 387350 w 387350"/>
              <a:gd name="connsiteY3" fmla="*/ 63500 h 82550"/>
              <a:gd name="connsiteX4" fmla="*/ 0 w 387350"/>
              <a:gd name="connsiteY4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82550">
                <a:moveTo>
                  <a:pt x="0" y="82550"/>
                </a:moveTo>
                <a:lnTo>
                  <a:pt x="107950" y="6350"/>
                </a:lnTo>
                <a:lnTo>
                  <a:pt x="374650" y="0"/>
                </a:lnTo>
                <a:lnTo>
                  <a:pt x="387350" y="63500"/>
                </a:lnTo>
                <a:lnTo>
                  <a:pt x="0" y="8255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0EA61D4-8717-40CD-9B6F-AFE2129C3326}"/>
              </a:ext>
            </a:extLst>
          </p:cNvPr>
          <p:cNvSpPr/>
          <p:nvPr/>
        </p:nvSpPr>
        <p:spPr>
          <a:xfrm>
            <a:off x="2501900" y="2755900"/>
            <a:ext cx="387350" cy="82550"/>
          </a:xfrm>
          <a:custGeom>
            <a:avLst/>
            <a:gdLst>
              <a:gd name="connsiteX0" fmla="*/ 0 w 387350"/>
              <a:gd name="connsiteY0" fmla="*/ 82550 h 82550"/>
              <a:gd name="connsiteX1" fmla="*/ 107950 w 387350"/>
              <a:gd name="connsiteY1" fmla="*/ 6350 h 82550"/>
              <a:gd name="connsiteX2" fmla="*/ 374650 w 387350"/>
              <a:gd name="connsiteY2" fmla="*/ 0 h 82550"/>
              <a:gd name="connsiteX3" fmla="*/ 387350 w 387350"/>
              <a:gd name="connsiteY3" fmla="*/ 63500 h 82550"/>
              <a:gd name="connsiteX4" fmla="*/ 0 w 387350"/>
              <a:gd name="connsiteY4" fmla="*/ 82550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82550">
                <a:moveTo>
                  <a:pt x="0" y="82550"/>
                </a:moveTo>
                <a:lnTo>
                  <a:pt x="107950" y="6350"/>
                </a:lnTo>
                <a:lnTo>
                  <a:pt x="374650" y="0"/>
                </a:lnTo>
                <a:lnTo>
                  <a:pt x="387350" y="63500"/>
                </a:lnTo>
                <a:lnTo>
                  <a:pt x="0" y="82550"/>
                </a:lnTo>
                <a:close/>
              </a:path>
            </a:pathLst>
          </a:custGeom>
          <a:solidFill>
            <a:srgbClr val="FFFF00">
              <a:alpha val="25098"/>
            </a:srgbClr>
          </a:solidFill>
          <a:ln w="381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8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inecraft village. What different things do you see?">
            <a:extLst>
              <a:ext uri="{FF2B5EF4-FFF2-40B4-BE49-F238E27FC236}">
                <a16:creationId xmlns:a16="http://schemas.microsoft.com/office/drawing/2014/main" id="{B7B01AC4-C704-4EC0-9F75-5A060278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3" b="158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68E953D-DB3F-4926-B144-E2ECB4DCF634}"/>
              </a:ext>
            </a:extLst>
          </p:cNvPr>
          <p:cNvSpPr/>
          <p:nvPr/>
        </p:nvSpPr>
        <p:spPr>
          <a:xfrm>
            <a:off x="167425" y="4932608"/>
            <a:ext cx="965916" cy="965916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788316-4CAE-4BDF-996B-852B5B4E84F8}"/>
              </a:ext>
            </a:extLst>
          </p:cNvPr>
          <p:cNvSpPr/>
          <p:nvPr/>
        </p:nvSpPr>
        <p:spPr>
          <a:xfrm>
            <a:off x="8459273" y="3462269"/>
            <a:ext cx="646091" cy="646091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EC3FE92-00A7-4E09-85E6-F46926C5153E}"/>
              </a:ext>
            </a:extLst>
          </p:cNvPr>
          <p:cNvSpPr/>
          <p:nvPr/>
        </p:nvSpPr>
        <p:spPr>
          <a:xfrm>
            <a:off x="9513193" y="2470596"/>
            <a:ext cx="596722" cy="596722"/>
          </a:xfrm>
          <a:prstGeom prst="ellipse">
            <a:avLst/>
          </a:prstGeom>
          <a:noFill/>
          <a:ln w="76200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F46059-069C-4238-A2B9-EBD4B792DDF1}"/>
              </a:ext>
            </a:extLst>
          </p:cNvPr>
          <p:cNvSpPr/>
          <p:nvPr/>
        </p:nvSpPr>
        <p:spPr>
          <a:xfrm>
            <a:off x="10451204" y="781317"/>
            <a:ext cx="416418" cy="416418"/>
          </a:xfrm>
          <a:prstGeom prst="ellipse">
            <a:avLst/>
          </a:prstGeom>
          <a:noFill/>
          <a:ln w="76200">
            <a:solidFill>
              <a:srgbClr val="FF5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5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4006-284C-4DA8-B2BA-D02466BF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ource Sans Pro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76200">
          <a:solidFill>
            <a:srgbClr val="FFFF00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FFFF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198</Words>
  <Application>Microsoft Office PowerPoint</Application>
  <PresentationFormat>Widescreen</PresentationFormat>
  <Paragraphs>64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Bitter</vt:lpstr>
      <vt:lpstr>Roboto Slab</vt:lpstr>
      <vt:lpstr>Source Sans Pro</vt:lpstr>
      <vt:lpstr>Source Sans Pro Black</vt:lpstr>
      <vt:lpstr>Office Theme</vt:lpstr>
      <vt:lpstr>IMM 120</vt:lpstr>
      <vt:lpstr>Previously, in IMM120</vt:lpstr>
      <vt:lpstr>PowerPoint Presentation</vt:lpstr>
      <vt:lpstr>PowerPoint Presentation</vt:lpstr>
      <vt:lpstr>Object-Oriented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Particle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Projects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 120</dc:title>
  <dc:creator>Christopher Hallberg</dc:creator>
  <cp:lastModifiedBy>Christopher Hallberg</cp:lastModifiedBy>
  <cp:revision>27</cp:revision>
  <dcterms:created xsi:type="dcterms:W3CDTF">2018-11-12T19:13:42Z</dcterms:created>
  <dcterms:modified xsi:type="dcterms:W3CDTF">2018-11-12T22:15:17Z</dcterms:modified>
</cp:coreProperties>
</file>